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13"/>
  </p:notesMasterIdLst>
  <p:handoutMasterIdLst>
    <p:handoutMasterId r:id="rId14"/>
  </p:handoutMasterIdLst>
  <p:sldIdLst>
    <p:sldId id="443" r:id="rId4"/>
    <p:sldId id="515" r:id="rId5"/>
    <p:sldId id="516" r:id="rId6"/>
    <p:sldId id="522" r:id="rId7"/>
    <p:sldId id="537" r:id="rId8"/>
    <p:sldId id="523" r:id="rId9"/>
    <p:sldId id="524" r:id="rId10"/>
    <p:sldId id="525" r:id="rId11"/>
    <p:sldId id="526" r:id="rId12"/>
  </p:sldIdLst>
  <p:sldSz cx="12192000" cy="6858000"/>
  <p:notesSz cx="6858000" cy="9144000"/>
  <p:embeddedFontLst>
    <p:embeddedFont>
      <p:font typeface="HarmonyOS Sans Black" panose="00000A00000000000000" pitchFamily="2" charset="0"/>
      <p:bold r:id="rId18"/>
    </p:embeddedFont>
    <p:embeddedFont>
      <p:font typeface="Hubot-Sans Black" pitchFamily="50" charset="0"/>
      <p:bold r:id="rId19"/>
    </p:embeddedFont>
    <p:embeddedFont>
      <p:font typeface="Hubot-Sans Light" pitchFamily="50" charset="0"/>
      <p:regular r:id="rId20"/>
    </p:embeddedFont>
  </p:embeddedFontLst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FDFB"/>
    <a:srgbClr val="1C679B"/>
    <a:srgbClr val="121124"/>
    <a:srgbClr val="2A2A5A"/>
    <a:srgbClr val="171B3D"/>
    <a:srgbClr val="121227"/>
    <a:srgbClr val="02B2F0"/>
    <a:srgbClr val="4CC8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150" d="100"/>
          <a:sy n="150" d="100"/>
        </p:scale>
        <p:origin x="546" y="204"/>
      </p:cViewPr>
      <p:guideLst>
        <p:guide orient="horz" pos="4082"/>
        <p:guide pos="3840"/>
        <p:guide pos="386"/>
        <p:guide pos="72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gs" Target="tags/tag67.xml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Hubot-Sans Light" charset="0"/>
              <a:ea typeface="Hubot-Sans Light" charset="0"/>
              <a:cs typeface="Hubot-Sans Light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Hubot-Sans Light" charset="0"/>
                <a:ea typeface="Hubot-Sans Light" charset="0"/>
                <a:cs typeface="Hubot-Sans Light" charset="0"/>
              </a:rPr>
            </a:fld>
            <a:endParaRPr lang="zh-CN" altLang="en-US">
              <a:latin typeface="Hubot-Sans Light" charset="0"/>
              <a:ea typeface="Hubot-Sans Light" charset="0"/>
              <a:cs typeface="Hubot-Sans Light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Hubot-Sans Light" charset="0"/>
              <a:ea typeface="Hubot-Sans Light" charset="0"/>
              <a:cs typeface="Hubot-Sans Light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Hubot-Sans Light" charset="0"/>
                <a:ea typeface="Hubot-Sans Light" charset="0"/>
                <a:cs typeface="Hubot-Sans Light" charset="0"/>
              </a:rPr>
            </a:fld>
            <a:endParaRPr lang="zh-CN" altLang="en-US">
              <a:latin typeface="Hubot-Sans Light" charset="0"/>
              <a:ea typeface="Hubot-Sans Light" charset="0"/>
              <a:cs typeface="Hubot-Sans Light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ubot-Sans Light" charset="0"/>
                <a:ea typeface="Hubot-Sans Light" charset="0"/>
                <a:cs typeface="Hubot-Sans Light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ubot-Sans Light" charset="0"/>
                <a:ea typeface="Hubot-Sans Light" charset="0"/>
                <a:cs typeface="Hubot-Sans Light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ubot-Sans Light" charset="0"/>
                <a:ea typeface="Hubot-Sans Light" charset="0"/>
                <a:cs typeface="Hubot-Sans Light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ubot-Sans Light" charset="0"/>
                <a:ea typeface="Hubot-Sans Light" charset="0"/>
                <a:cs typeface="Hubot-Sans Light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Hubot-Sans Light" charset="0"/>
        <a:ea typeface="Hubot-Sans Light" charset="0"/>
        <a:cs typeface="Hubot-Sans Light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Hubot-Sans Light" charset="0"/>
        <a:ea typeface="Hubot-Sans Light" charset="0"/>
        <a:cs typeface="Hubot-Sans Light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Hubot-Sans Light" charset="0"/>
        <a:ea typeface="Hubot-Sans Light" charset="0"/>
        <a:cs typeface="Hubot-Sans Light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Hubot-Sans Light" charset="0"/>
        <a:ea typeface="Hubot-Sans Light" charset="0"/>
        <a:cs typeface="Hubot-Sans Light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Hubot-Sans Light" charset="0"/>
        <a:ea typeface="Hubot-Sans Light" charset="0"/>
        <a:cs typeface="Hubot-Sans Light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l="7597" t="9583" r="4190" b="1875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 descr="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l="16608" b="21481"/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 descr="2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/>
          <a:srcRect t="769" r="1332" b="734"/>
          <a:stretch>
            <a:fillRect/>
          </a:stretch>
        </p:blipFill>
        <p:spPr>
          <a:xfrm flipH="1">
            <a:off x="0" y="0"/>
            <a:ext cx="1221105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6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l="8805" t="38408" r="12816" b="21667"/>
          <a:stretch>
            <a:fillRect/>
          </a:stretch>
        </p:blipFill>
        <p:spPr>
          <a:xfrm>
            <a:off x="0" y="3175"/>
            <a:ext cx="12192000" cy="68541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66.xml"/><Relationship Id="rId16" Type="http://schemas.openxmlformats.org/officeDocument/2006/relationships/tags" Target="../tags/tag65.xml"/><Relationship Id="rId15" Type="http://schemas.openxmlformats.org/officeDocument/2006/relationships/tags" Target="../tags/tag64.xml"/><Relationship Id="rId14" Type="http://schemas.openxmlformats.org/officeDocument/2006/relationships/tags" Target="../tags/tag63.xml"/><Relationship Id="rId13" Type="http://schemas.openxmlformats.org/officeDocument/2006/relationships/tags" Target="../tags/tag62.xml"/><Relationship Id="rId12" Type="http://schemas.openxmlformats.org/officeDocument/2006/relationships/tags" Target="../tags/tag6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ubot-Sans Light" charset="0"/>
                <a:ea typeface="Hubot-Sans Light" charset="0"/>
                <a:cs typeface="Hubot-Sans Light" charset="0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ubot-Sans Light" charset="0"/>
                <a:ea typeface="Hubot-Sans Light" charset="0"/>
                <a:cs typeface="Hubot-Sans Light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ubot-Sans Light" charset="0"/>
                <a:ea typeface="Hubot-Sans Light" charset="0"/>
                <a:cs typeface="Hubot-Sans Light" charset="0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ubot-Sans Light" charset="0"/>
          <a:ea typeface="Hubot-Sans Light" charset="0"/>
          <a:cs typeface="Hubot-Sans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ubot-Sans Light" charset="0"/>
          <a:ea typeface="Hubot-Sans Light" charset="0"/>
          <a:cs typeface="Hubot-Sans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ubot-Sans Light" charset="0"/>
          <a:ea typeface="Hubot-Sans Light" charset="0"/>
          <a:cs typeface="Hubot-Sans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ubot-Sans Light" charset="0"/>
          <a:ea typeface="Hubot-Sans Light" charset="0"/>
          <a:cs typeface="Hubot-Sans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ubot-Sans Light" charset="0"/>
          <a:ea typeface="Hubot-Sans Light" charset="0"/>
          <a:cs typeface="Hubot-Sans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ubot-Sans Light" charset="0"/>
          <a:ea typeface="Hubot-Sans Light" charset="0"/>
          <a:cs typeface="Hubot-Sans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3700"/>
            <a:ext cx="10515600" cy="1325563"/>
          </a:xfrm>
        </p:spPr>
        <p:txBody>
          <a:bodyPr>
            <a:normAutofit/>
          </a:bodyPr>
          <a:p>
            <a:r>
              <a:rPr lang="es-ES_tradnl" altLang="en-US">
                <a:solidFill>
                  <a:srgbClr val="47FDFB"/>
                </a:solidFill>
              </a:rPr>
              <a:t>Solving Problems with a Computer</a:t>
            </a:r>
            <a:endParaRPr lang="es-ES_tradnl" altLang="en-US">
              <a:solidFill>
                <a:srgbClr val="47FDFB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p>
            <a:pPr lvl="1"/>
            <a:r>
              <a:rPr lang="es-ES_tradnl" altLang="en-US" sz="3600">
                <a:ln>
                  <a:noFill/>
                </a:ln>
                <a:solidFill>
                  <a:srgbClr val="47FDFB"/>
                </a:solidFill>
              </a:rPr>
              <a:t>Computer : A very stupid but very fast device  </a:t>
            </a:r>
            <a:endParaRPr lang="es-ES_tradnl" altLang="en-US" sz="3600">
              <a:ln>
                <a:noFill/>
              </a:ln>
              <a:solidFill>
                <a:srgbClr val="47FDFB"/>
              </a:solidFill>
            </a:endParaRPr>
          </a:p>
          <a:p>
            <a:pPr lvl="1"/>
            <a:r>
              <a:rPr lang="es-ES_tradnl" altLang="en-US" sz="3600">
                <a:ln>
                  <a:noFill/>
                </a:ln>
                <a:solidFill>
                  <a:srgbClr val="47FDFB"/>
                </a:solidFill>
              </a:rPr>
              <a:t>Algorithm :</a:t>
            </a:r>
            <a:endParaRPr lang="es-ES_tradnl" altLang="en-US" sz="3600">
              <a:ln>
                <a:noFill/>
              </a:ln>
              <a:solidFill>
                <a:srgbClr val="47FDFB"/>
              </a:solidFill>
            </a:endParaRPr>
          </a:p>
          <a:p>
            <a:pPr lvl="2"/>
            <a:r>
              <a:rPr lang="es-ES_tradnl" altLang="en-US" sz="2800">
                <a:ln>
                  <a:noFill/>
                </a:ln>
                <a:solidFill>
                  <a:srgbClr val="47FDFB"/>
                </a:solidFill>
              </a:rPr>
              <a:t>An ordered set of simple steps</a:t>
            </a:r>
            <a:endParaRPr lang="es-ES_tradnl" altLang="en-US" sz="2800">
              <a:ln>
                <a:noFill/>
              </a:ln>
              <a:solidFill>
                <a:srgbClr val="47FDFB"/>
              </a:solidFill>
            </a:endParaRPr>
          </a:p>
          <a:p>
            <a:pPr lvl="2"/>
            <a:r>
              <a:rPr lang="es-ES_tradnl" altLang="en-US" sz="2800">
                <a:ln>
                  <a:noFill/>
                </a:ln>
                <a:solidFill>
                  <a:srgbClr val="47FDFB"/>
                </a:solidFill>
              </a:rPr>
              <a:t>Processes a set of inputs, returns outputs</a:t>
            </a:r>
            <a:endParaRPr lang="es-ES_tradnl" altLang="en-US" sz="2800">
              <a:ln>
                <a:noFill/>
              </a:ln>
              <a:solidFill>
                <a:srgbClr val="47FDFB"/>
              </a:solidFill>
            </a:endParaRPr>
          </a:p>
          <a:p>
            <a:pPr lvl="2"/>
            <a:r>
              <a:rPr lang="es-ES_tradnl" altLang="en-US" sz="2800">
                <a:ln>
                  <a:noFill/>
                </a:ln>
                <a:solidFill>
                  <a:srgbClr val="47FDFB"/>
                </a:solidFill>
              </a:rPr>
              <a:t>Time complexity : Relationship between the number of steps and the size of the inputs</a:t>
            </a:r>
            <a:endParaRPr lang="es-ES_tradnl" altLang="en-US" sz="2800">
              <a:ln>
                <a:noFill/>
              </a:ln>
              <a:solidFill>
                <a:srgbClr val="47FDFB"/>
              </a:solidFill>
            </a:endParaRPr>
          </a:p>
          <a:p>
            <a:pPr marL="457200" lvl="1" indent="0">
              <a:buNone/>
            </a:pPr>
            <a:r>
              <a:rPr lang="es-ES_tradnl" altLang="en-US" sz="3600">
                <a:ln>
                  <a:noFill/>
                </a:ln>
                <a:solidFill>
                  <a:srgbClr val="47FDFB"/>
                </a:solidFill>
              </a:rPr>
              <a:t>         </a:t>
            </a:r>
            <a:endParaRPr lang="es-ES_tradnl" altLang="en-US" sz="3600">
              <a:ln>
                <a:noFill/>
              </a:ln>
              <a:solidFill>
                <a:srgbClr val="47FDFB"/>
              </a:solidFill>
            </a:endParaRPr>
          </a:p>
          <a:p>
            <a:pPr marL="457200" lvl="1" indent="0">
              <a:buNone/>
            </a:pPr>
            <a:r>
              <a:rPr lang="es-ES_tradnl" altLang="en-US" sz="3600">
                <a:ln>
                  <a:noFill/>
                </a:ln>
                <a:solidFill>
                  <a:srgbClr val="47FDFB"/>
                </a:solidFill>
              </a:rPr>
              <a:t>     </a:t>
            </a:r>
            <a:endParaRPr lang="es-ES_tradnl" altLang="en-US" sz="3600">
              <a:ln>
                <a:noFill/>
              </a:ln>
              <a:solidFill>
                <a:srgbClr val="47FDF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3700"/>
            <a:ext cx="10515600" cy="1325563"/>
          </a:xfrm>
        </p:spPr>
        <p:txBody>
          <a:bodyPr>
            <a:normAutofit/>
          </a:bodyPr>
          <a:p>
            <a:r>
              <a:rPr>
                <a:solidFill>
                  <a:srgbClr val="47FDFB"/>
                </a:solidFill>
              </a:rPr>
              <a:t>Task 1. Count all even numbers in a list</a:t>
            </a:r>
            <a:endParaRPr>
              <a:solidFill>
                <a:srgbClr val="47FDFB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p>
            <a:pPr marL="457200" lvl="1" indent="0">
              <a:buNone/>
            </a:pPr>
            <a:r>
              <a:rPr lang="es-ES_tradnl" altLang="en-US">
                <a:ln>
                  <a:noFill/>
                </a:ln>
                <a:solidFill>
                  <a:srgbClr val="47FDFB"/>
                </a:solidFill>
              </a:rPr>
              <a:t>    Inputs : List of numbers  </a:t>
            </a:r>
            <a:endParaRPr lang="es-ES_tradnl" altLang="en-US">
              <a:ln>
                <a:noFill/>
              </a:ln>
              <a:solidFill>
                <a:srgbClr val="47FDFB"/>
              </a:solidFill>
            </a:endParaRPr>
          </a:p>
          <a:p>
            <a:pPr marL="457200" lvl="1" indent="0">
              <a:buNone/>
            </a:pPr>
            <a:r>
              <a:rPr lang="es-ES_tradnl" altLang="en-US">
                <a:ln>
                  <a:noFill/>
                </a:ln>
                <a:solidFill>
                  <a:srgbClr val="47FDFB"/>
                </a:solidFill>
              </a:rPr>
              <a:t>        Initialize counter to zero  </a:t>
            </a:r>
            <a:endParaRPr lang="es-ES_tradnl" altLang="en-US">
              <a:ln>
                <a:noFill/>
              </a:ln>
              <a:solidFill>
                <a:srgbClr val="47FDFB"/>
              </a:solidFill>
            </a:endParaRPr>
          </a:p>
          <a:p>
            <a:pPr marL="457200" lvl="1" indent="0">
              <a:buNone/>
            </a:pPr>
            <a:r>
              <a:rPr lang="es-ES_tradnl" altLang="en-US">
                <a:ln>
                  <a:noFill/>
                </a:ln>
                <a:solidFill>
                  <a:srgbClr val="47FDFB"/>
                </a:solidFill>
              </a:rPr>
              <a:t>        For each element in the list:  </a:t>
            </a:r>
            <a:endParaRPr lang="es-ES_tradnl" altLang="en-US">
              <a:ln>
                <a:noFill/>
              </a:ln>
              <a:solidFill>
                <a:srgbClr val="47FDFB"/>
              </a:solidFill>
            </a:endParaRPr>
          </a:p>
          <a:p>
            <a:pPr marL="457200" lvl="1" indent="0">
              <a:buNone/>
            </a:pPr>
            <a:r>
              <a:rPr lang="es-ES_tradnl" altLang="en-US">
                <a:ln>
                  <a:noFill/>
                </a:ln>
                <a:solidFill>
                  <a:srgbClr val="47FDFB"/>
                </a:solidFill>
              </a:rPr>
              <a:t>            If element % 2 == 0:  </a:t>
            </a:r>
            <a:endParaRPr lang="es-ES_tradnl" altLang="en-US">
              <a:ln>
                <a:noFill/>
              </a:ln>
              <a:solidFill>
                <a:srgbClr val="47FDFB"/>
              </a:solidFill>
            </a:endParaRPr>
          </a:p>
          <a:p>
            <a:pPr marL="457200" lvl="1" indent="0">
              <a:buNone/>
            </a:pPr>
            <a:r>
              <a:rPr lang="es-ES_tradnl" altLang="en-US">
                <a:ln>
                  <a:noFill/>
                </a:ln>
                <a:solidFill>
                  <a:srgbClr val="47FDFB"/>
                </a:solidFill>
              </a:rPr>
              <a:t>                Increment counter</a:t>
            </a:r>
            <a:endParaRPr lang="es-ES_tradnl" altLang="en-US">
              <a:ln>
                <a:noFill/>
              </a:ln>
              <a:solidFill>
                <a:srgbClr val="47FDFB"/>
              </a:solidFill>
            </a:endParaRPr>
          </a:p>
          <a:p>
            <a:pPr marL="457200" lvl="1" indent="0">
              <a:buNone/>
            </a:pPr>
            <a:r>
              <a:rPr lang="es-ES_tradnl" altLang="en-US">
                <a:ln>
                  <a:noFill/>
                </a:ln>
                <a:solidFill>
                  <a:srgbClr val="47FDFB"/>
                </a:solidFill>
              </a:rPr>
              <a:t>    Output : Counter</a:t>
            </a:r>
            <a:endParaRPr lang="es-ES_tradnl" altLang="en-US">
              <a:ln>
                <a:noFill/>
              </a:ln>
              <a:solidFill>
                <a:srgbClr val="47FDFB"/>
              </a:solidFill>
            </a:endParaRPr>
          </a:p>
          <a:p>
            <a:pPr marL="457200" lvl="1" indent="0">
              <a:buNone/>
            </a:pPr>
            <a:r>
              <a:rPr lang="es-ES_tradnl" altLang="en-US">
                <a:ln>
                  <a:noFill/>
                </a:ln>
                <a:solidFill>
                  <a:srgbClr val="47FDFB"/>
                </a:solidFill>
              </a:rPr>
              <a:t>     </a:t>
            </a:r>
            <a:endParaRPr lang="es-ES_tradnl" altLang="en-US">
              <a:ln>
                <a:noFill/>
              </a:ln>
              <a:solidFill>
                <a:srgbClr val="47FDFB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3700"/>
            <a:ext cx="10515600" cy="1325563"/>
          </a:xfrm>
        </p:spPr>
        <p:txBody>
          <a:bodyPr>
            <a:normAutofit/>
          </a:bodyPr>
          <a:p>
            <a:r>
              <a:rPr lang="en-US" altLang="es-ES_tradnl">
                <a:solidFill>
                  <a:srgbClr val="47FDFB"/>
                </a:solidFill>
              </a:rPr>
              <a:t>Task 2: Find objects in an image</a:t>
            </a:r>
            <a:endParaRPr lang="en-US" altLang="es-ES_tradnl">
              <a:solidFill>
                <a:srgbClr val="47FDFB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37690"/>
            <a:ext cx="10515600" cy="4351338"/>
          </a:xfrm>
        </p:spPr>
        <p:txBody>
          <a:bodyPr>
            <a:normAutofit fontScale="80000"/>
          </a:bodyPr>
          <a:p>
            <a:pPr marL="1371600" lvl="3" indent="0">
              <a:buNone/>
            </a:pPr>
            <a:r>
              <a:rPr lang="en-US" altLang="es-ES_tradnl" sz="28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Inputs :</a:t>
            </a:r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1371600" lvl="3" indent="0">
              <a:buNone/>
            </a:pPr>
            <a:r>
              <a:rPr lang="en-US" altLang="es-ES_tradnl" sz="28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Image Z (a two-dimensional matrix)</a:t>
            </a:r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1371600" lvl="3" indent="0">
              <a:buNone/>
            </a:pPr>
            <a:r>
              <a:rPr lang="en-US" altLang="es-ES_tradnl" sz="28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Pattern image P</a:t>
            </a:r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1371600" lvl="3" indent="0">
              <a:buNone/>
            </a:pPr>
            <a:r>
              <a:rPr lang="en-US" altLang="es-ES_tradnl" sz="28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Tolerance threshold</a:t>
            </a:r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1371600" lvl="3" indent="0">
              <a:buNone/>
            </a:pPr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1371600" lvl="3" indent="0">
              <a:buNone/>
            </a:pPr>
            <a:r>
              <a:rPr lang="en-US" altLang="es-ES_tradnl" sz="28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Result = [ ] </a:t>
            </a:r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1371600" lvl="3" indent="0">
              <a:buNone/>
            </a:pPr>
            <a:r>
              <a:rPr lang="en-US" altLang="es-ES_tradnl" sz="28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For each row in Z:</a:t>
            </a:r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1371600" lvl="3" indent="0">
              <a:buNone/>
            </a:pPr>
            <a:r>
              <a:rPr lang="en-US" altLang="es-ES_tradnl" sz="28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For each column in Z:</a:t>
            </a:r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1371600" lvl="3" indent="0">
              <a:buNone/>
            </a:pPr>
            <a:r>
              <a:rPr lang="en-US" altLang="es-ES_tradnl" sz="28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    Compute correlation between submatrix of Z and P</a:t>
            </a:r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1371600" lvl="3" indent="0">
              <a:buNone/>
            </a:pPr>
            <a:r>
              <a:rPr lang="en-US" altLang="es-ES_tradnl" sz="28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    If correlation &gt; threshold:</a:t>
            </a:r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1371600" lvl="3" indent="0">
              <a:buNone/>
            </a:pPr>
            <a:r>
              <a:rPr lang="en-US" altLang="es-ES_tradnl" sz="28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        Add (row, column) to Result</a:t>
            </a:r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lvl="3"/>
            <a:endParaRPr lang="en-US" altLang="es-ES_tradnl" sz="2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3700"/>
            <a:ext cx="10515600" cy="1325563"/>
          </a:xfrm>
        </p:spPr>
        <p:txBody>
          <a:bodyPr>
            <a:normAutofit/>
          </a:bodyPr>
          <a:p>
            <a:r>
              <a:rPr lang="en-US" altLang="es-ES_tradnl"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Task 3. Translate a text</a:t>
            </a:r>
            <a:endParaRPr lang="en-US" altLang="es-ES_tradnl"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orient="vert" idx="1"/>
          </p:nvPr>
        </p:nvSpPr>
        <p:spPr/>
        <p:txBody>
          <a:bodyPr>
            <a:noAutofit/>
          </a:bodyPr>
          <a:p>
            <a:pPr marL="0" lvl="0" indent="0">
              <a:buNone/>
            </a:pPr>
            <a:r>
              <a:rPr lang="en-US" altLang="es-ES_tradnl" sz="20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Inputs :</a:t>
            </a:r>
            <a:endParaRPr lang="en-US" altLang="es-ES_tradnl" sz="20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0" lvl="0" indent="0">
              <a:buNone/>
            </a:pPr>
            <a:r>
              <a:rPr lang="en-US" altLang="es-ES_tradnl" sz="20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Text</a:t>
            </a:r>
            <a:endParaRPr lang="en-US" altLang="es-ES_tradnl" sz="20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0" lvl="0" indent="0">
              <a:buNone/>
            </a:pPr>
            <a:r>
              <a:rPr lang="en-US" altLang="es-ES_tradnl" sz="20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Bilingual dictionary</a:t>
            </a:r>
            <a:endParaRPr lang="en-US" altLang="es-ES_tradnl" sz="20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0" lvl="0" indent="0">
              <a:buNone/>
            </a:pPr>
            <a:r>
              <a:rPr lang="en-US" altLang="es-ES_tradnl" sz="20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Translation rules (e.g., article + noun + verb → translated(article) + translated(noun) + translated(verb))</a:t>
            </a:r>
            <a:endParaRPr lang="en-US" altLang="es-ES_tradnl" sz="20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0" lvl="0" indent="0">
              <a:buNone/>
            </a:pPr>
            <a:r>
              <a:rPr lang="en-US" altLang="es-ES_tradnl" sz="20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For each sentence:</a:t>
            </a:r>
            <a:endParaRPr lang="en-US" altLang="es-ES_tradnl" sz="20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0" lvl="0" indent="0">
              <a:buNone/>
            </a:pPr>
            <a:r>
              <a:rPr lang="en-US" altLang="es-ES_tradnl" sz="20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    Break into words</a:t>
            </a:r>
            <a:endParaRPr lang="en-US" altLang="es-ES_tradnl" sz="20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0" lvl="0" indent="0">
              <a:buNone/>
            </a:pPr>
            <a:r>
              <a:rPr lang="en-US" altLang="es-ES_tradnl" sz="20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    Identify and classify words</a:t>
            </a:r>
            <a:endParaRPr lang="en-US" altLang="es-ES_tradnl" sz="20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0" lvl="0" indent="0">
              <a:buNone/>
            </a:pPr>
            <a:r>
              <a:rPr lang="en-US" altLang="es-ES_tradnl" sz="20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    Find translation rule</a:t>
            </a:r>
            <a:endParaRPr lang="en-US" altLang="es-ES_tradnl" sz="20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0" lvl="0" indent="0">
              <a:buNone/>
            </a:pPr>
            <a:r>
              <a:rPr lang="en-US" altLang="es-ES_tradnl" sz="20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    Apply rule</a:t>
            </a:r>
            <a:endParaRPr lang="en-US" altLang="es-ES_tradnl" sz="20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0" lvl="0" indent="0">
              <a:buNone/>
            </a:pPr>
            <a:r>
              <a:rPr lang="en-US" altLang="es-ES_tradnl" sz="20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       Add translated sentence to result</a:t>
            </a:r>
            <a:endParaRPr lang="en-US" altLang="es-ES_tradnl" sz="20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0" lvl="0" indent="0">
              <a:buNone/>
            </a:pPr>
            <a:r>
              <a:rPr lang="en-US" altLang="es-ES_tradnl" sz="20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Output : Translated text</a:t>
            </a:r>
            <a:endParaRPr lang="en-US" altLang="es-ES_tradnl" sz="20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marL="457200" lvl="1" indent="0">
              <a:buNone/>
            </a:pPr>
            <a:r>
              <a:rPr lang="en-US" altLang="es-ES_tradnl" sz="1800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 </a:t>
            </a:r>
            <a:endParaRPr lang="en-US" altLang="es-ES_tradnl" sz="1800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3700"/>
            <a:ext cx="10515600" cy="1325563"/>
          </a:xfrm>
        </p:spPr>
        <p:txBody>
          <a:bodyPr>
            <a:normAutofit/>
          </a:bodyPr>
          <a:p>
            <a:r>
              <a:rPr lang="en-US" altLang="es-ES_tradnl"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And?</a:t>
            </a:r>
            <a:endParaRPr lang="en-US" altLang="es-ES_tradnl"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6775" y="1469390"/>
            <a:ext cx="7661910" cy="32937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390" y="5664835"/>
            <a:ext cx="5241290" cy="78422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orient="vert" idx="1"/>
          </p:nvPr>
        </p:nvSpPr>
        <p:spPr>
          <a:xfrm>
            <a:off x="923290" y="5087620"/>
            <a:ext cx="10611485" cy="577215"/>
          </a:xfrm>
        </p:spPr>
        <p:txBody>
          <a:bodyPr>
            <a:normAutofit/>
          </a:bodyPr>
          <a:p>
            <a:pPr marL="914400" lvl="2" indent="0">
              <a:buNone/>
            </a:pPr>
            <a:r>
              <a:rPr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What should I do here?</a:t>
            </a:r>
            <a:endParaRPr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3700"/>
            <a:ext cx="10515600" cy="1325563"/>
          </a:xfrm>
        </p:spPr>
        <p:txBody>
          <a:bodyPr>
            <a:normAutofit/>
          </a:bodyPr>
          <a:p>
            <a:r>
              <a:rPr lang="es-ES_tradnl" altLang="en-US"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Another example</a:t>
            </a:r>
            <a:endParaRPr lang="es-ES_tradnl" altLang="en-US"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p>
            <a:pPr marL="457200" lvl="1" indent="0">
              <a:buNone/>
            </a:pPr>
            <a:r>
              <a:rPr lang="es-ES_tradnl" altLang="en-US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The more complex the problems we try to solve, the harder it becomes for an expert to define their knowledge in the form of immediately applicable rules.</a:t>
            </a:r>
            <a:endParaRPr lang="es-ES_tradnl" altLang="en-US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lvl="1"/>
            <a:r>
              <a:rPr lang="es-ES_tradnl" altLang="en-US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Example : </a:t>
            </a:r>
            <a:endParaRPr lang="es-ES_tradnl" altLang="en-US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lvl="2"/>
            <a:r>
              <a:rPr lang="es-ES_tradnl" altLang="en-US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How can we recognize a cat in an image?</a:t>
            </a:r>
            <a:endParaRPr lang="es-ES_tradnl" altLang="en-US"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8720" y="4083685"/>
            <a:ext cx="1638300" cy="18986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9580" y="4083685"/>
            <a:ext cx="1485900" cy="190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040" y="4083685"/>
            <a:ext cx="2547620" cy="18992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5350" y="4096385"/>
            <a:ext cx="1968500" cy="1892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7690" y="4096385"/>
            <a:ext cx="1709420" cy="18923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145" y="406400"/>
            <a:ext cx="10316210" cy="6045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3700"/>
            <a:ext cx="10515600" cy="1325563"/>
          </a:xfrm>
        </p:spPr>
        <p:txBody>
          <a:bodyPr>
            <a:normAutofit/>
          </a:bodyPr>
          <a:p>
            <a:r>
              <a:rPr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What is in the image?</a:t>
            </a:r>
            <a:endParaRPr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8165" y="2571115"/>
            <a:ext cx="2457450" cy="2463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0950" y="2571115"/>
            <a:ext cx="2070100" cy="24320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3700"/>
            <a:ext cx="10515600" cy="1325563"/>
          </a:xfrm>
        </p:spPr>
        <p:txBody>
          <a:bodyPr>
            <a:normAutofit/>
          </a:bodyPr>
          <a:p>
            <a:r>
              <a:rPr lang="es-ES_tradnl" altLang="en-US"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Problema</a:t>
            </a:r>
            <a:endParaRPr lang="es-ES_tradnl" altLang="en-US"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orient="vert" idx="1"/>
          </p:nvPr>
        </p:nvSpPr>
        <p:spPr/>
        <p:txBody>
          <a:bodyPr>
            <a:normAutofit/>
          </a:bodyPr>
          <a:p>
            <a:pPr lvl="1"/>
            <a:r>
              <a:rPr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When a problem is complex, people often solve it intuitively.  </a:t>
            </a:r>
            <a:endParaRPr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lvl="1"/>
            <a:r>
              <a:rPr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</a:t>
            </a:r>
            <a:r>
              <a:rPr lang="en-US"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	</a:t>
            </a:r>
            <a:r>
              <a:rPr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Higher cognitive level.  </a:t>
            </a:r>
            <a:endParaRPr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lvl="1"/>
            <a:r>
              <a:rPr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In such cases, although the result may be correct, explaining the detailed process becomes difficult or even impossible.  </a:t>
            </a:r>
            <a:endParaRPr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lvl="2"/>
            <a:r>
              <a:rPr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The more expert someone is, the worse it gets.  </a:t>
            </a:r>
            <a:endParaRPr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lvl="2"/>
            <a:r>
              <a:rPr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This makes it especially hard to translate that human intuition into explicit rules for a program.  </a:t>
            </a:r>
            <a:endParaRPr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  <a:p>
            <a:pPr lvl="2"/>
            <a:r>
              <a:rPr>
                <a:ln>
                  <a:noFill/>
                </a:ln>
                <a:solidFill>
                  <a:srgbClr val="47FDFB"/>
                </a:solidFill>
                <a:latin typeface="Abyssinica SIL" panose="02000000000000000000" charset="0"/>
                <a:cs typeface="Abyssinica SIL" panose="02000000000000000000" charset="0"/>
              </a:rPr>
              <a:t>    Human intuition does not follow clear and structured algorithms.</a:t>
            </a:r>
            <a:endParaRPr>
              <a:ln>
                <a:noFill/>
              </a:ln>
              <a:solidFill>
                <a:srgbClr val="47FDFB"/>
              </a:solidFill>
              <a:latin typeface="Abyssinica SIL" panose="02000000000000000000" charset="0"/>
              <a:cs typeface="Abyssinica SIL" panose="0200000000000000000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build="p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7.xml><?xml version="1.0" encoding="utf-8"?>
<p:tagLst xmlns:p="http://schemas.openxmlformats.org/presentationml/2006/main">
  <p:tag name="COMMONDATA" val="eyJoZGlkIjoiMGM3ZDNiNjQ5MjMwNGE4NGUzZGUzN2M4NzZkODkzZjgifQ=="/>
  <p:tag name="KSO_WPP_MARK_KEY" val="e4db8516-a72e-447f-b333-a760f54f4b50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Hubot-Sans Light"/>
        <a:ea typeface=""/>
        <a:cs typeface=""/>
        <a:font script="Jpan" typeface="ＭＳ Ｐゴシック"/>
        <a:font script="Hang" typeface="맑은 고딕"/>
        <a:font script="Hans" typeface="Hubot-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ubot-Sans Light"/>
        <a:ea typeface=""/>
        <a:cs typeface=""/>
        <a:font script="Jpan" typeface="ＭＳ Ｐゴシック"/>
        <a:font script="Hang" typeface="맑은 고딕"/>
        <a:font script="Hans" typeface="Hubot-Sans Light"/>
        <a:font script="Hant" typeface="新細明體"/>
        <a:font script="Arab" typeface="Hubot-Sans Light"/>
        <a:font script="Hebr" typeface="Hubot-Sans Light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ubot-Sans Light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Hubot-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ubot-Sans Light"/>
        <a:ea typeface=""/>
        <a:cs typeface=""/>
        <a:font script="Jpan" typeface="ＭＳ Ｐゴシック"/>
        <a:font script="Hang" typeface="맑은 고딕"/>
        <a:font script="Hans" typeface="Hubot-Sans Light"/>
        <a:font script="Hant" typeface="新細明體"/>
        <a:font script="Arab" typeface="Hubot-Sans Light"/>
        <a:font script="Hebr" typeface="Hubot-Sans Light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ubot-Sans Light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Hubot-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Hubot-Sans Light"/>
        <a:ea typeface=""/>
        <a:cs typeface=""/>
        <a:font script="Jpan" typeface="ＭＳ Ｐゴシック"/>
        <a:font script="Hang" typeface="맑은 고딕"/>
        <a:font script="Hans" typeface="Hubot-Sans Light"/>
        <a:font script="Hant" typeface="新細明體"/>
        <a:font script="Arab" typeface="Hubot-Sans Light"/>
        <a:font script="Hebr" typeface="Hubot-Sans Light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ubot-Sans Light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1956</Words>
  <Application>WPS Presentation</Application>
  <PresentationFormat>宽屏</PresentationFormat>
  <Paragraphs>71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9" baseType="lpstr">
      <vt:lpstr>Arial</vt:lpstr>
      <vt:lpstr>SimSun</vt:lpstr>
      <vt:lpstr>Wingdings</vt:lpstr>
      <vt:lpstr>Hubot-Sans Light</vt:lpstr>
      <vt:lpstr>Gubbi</vt:lpstr>
      <vt:lpstr>Wingdings</vt:lpstr>
      <vt:lpstr>Andale Mono</vt:lpstr>
      <vt:lpstr>HarmonyOS Sans Black</vt:lpstr>
      <vt:lpstr>Uroob</vt:lpstr>
      <vt:lpstr>Hubot-Sans Black</vt:lpstr>
      <vt:lpstr>Abyssinica SIL</vt:lpstr>
      <vt:lpstr>东文宋体</vt:lpstr>
      <vt:lpstr>Droid Sans Fallback</vt:lpstr>
      <vt:lpstr>Microsoft YaHei</vt:lpstr>
      <vt:lpstr>Arial Unicode MS</vt:lpstr>
      <vt:lpstr>SimSun</vt:lpstr>
      <vt:lpstr>-apple-system</vt:lpstr>
      <vt:lpstr>OpenSymbol</vt:lpstr>
      <vt:lpstr>Office 主题</vt:lpstr>
      <vt:lpstr>自定义设计方案</vt:lpstr>
      <vt:lpstr> Solución de problemas con una computadora</vt:lpstr>
      <vt:lpstr>Tarea 1. Contar todos los numeros pares de una lista</vt:lpstr>
      <vt:lpstr>Tarea 2: Buscar objetos en una imágen</vt:lpstr>
      <vt:lpstr>Tarea 3. Traducir un texto</vt:lpstr>
      <vt:lpstr>Y?</vt:lpstr>
      <vt:lpstr>Otro ejemplo</vt:lpstr>
      <vt:lpstr>PowerPoint 演示文稿</vt:lpstr>
      <vt:lpstr>Qué hay en la imágen?</vt:lpstr>
      <vt:lpstr>Problema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milton</cp:lastModifiedBy>
  <cp:revision>120</cp:revision>
  <dcterms:created xsi:type="dcterms:W3CDTF">2025-06-23T23:51:32Z</dcterms:created>
  <dcterms:modified xsi:type="dcterms:W3CDTF">2025-06-23T23:51:32Z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D72C9CBC7C134C96AECB0B3CCC0067DC_12</vt:lpwstr>
  </property>
  <property fmtid="{D5CDD505-2E9C-101B-9397-08002B2CF9AE}" pid="3" name="KSOProductBuildVer">
    <vt:lpwstr>1033-11.1.0.11698</vt:lpwstr>
  </property>
</Properties>
</file>

<file path=docProps/thumbnail.jpeg>
</file>